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EBD2">
              <a:alpha val="48000"/>
            </a:srgbClr>
          </a:solidFill>
        </a:fill>
      </a:tcStyle>
    </a:band2H>
    <a:firstCo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D6A96F">
              <a:alpha val="48000"/>
            </a:srgbClr>
          </a:solidFill>
        </a:fill>
      </a:tcStyle>
    </a:firstCol>
    <a:la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254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D6A96F">
              <a:alpha val="48000"/>
            </a:srgbClr>
          </a:solidFill>
        </a:fill>
      </a:tcStyle>
    </a:lastRow>
    <a:fir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254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D6A96F">
              <a:alpha val="48000"/>
            </a:srgb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6654F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9BA7B4">
              <a:alpha val="9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F8B9E">
              <a:alpha val="9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F8B9E">
              <a:alpha val="90000"/>
            </a:srgb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D231A"/>
              </a:solidFill>
              <a:prstDash val="solid"/>
              <a:miter lim="400000"/>
            </a:ln>
          </a:top>
          <a:bottom>
            <a:ln w="12700" cap="flat">
              <a:solidFill>
                <a:srgbClr val="3D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D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B1A596">
              <a:alpha val="20000"/>
            </a:srgbClr>
          </a:solidFill>
        </a:fill>
      </a:tcStyle>
    </a:band2H>
    <a:firstCo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D231A"/>
              </a:solidFill>
              <a:prstDash val="solid"/>
              <a:miter lim="400000"/>
            </a:ln>
          </a:left>
          <a:right>
            <a:ln w="12700" cap="flat">
              <a:solidFill>
                <a:srgbClr val="3D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CA581">
              <a:alpha val="50000"/>
            </a:srgbClr>
          </a:solidFill>
        </a:fill>
      </a:tcStyle>
    </a:firstCol>
    <a:la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D231A"/>
              </a:solidFill>
              <a:prstDash val="solid"/>
              <a:miter lim="400000"/>
            </a:ln>
          </a:top>
          <a:bottom>
            <a:ln w="12700" cap="flat">
              <a:solidFill>
                <a:srgbClr val="3D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D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D231A"/>
              </a:solidFill>
              <a:prstDash val="solid"/>
              <a:miter lim="400000"/>
            </a:ln>
          </a:top>
          <a:bottom>
            <a:ln w="12700" cap="flat">
              <a:solidFill>
                <a:srgbClr val="3D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D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56333">
              <a:alpha val="75000"/>
            </a:srgb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19B68">
              <a:alpha val="50000"/>
            </a:srgbClr>
          </a:solidFill>
        </a:fill>
      </a:tcStyle>
    </a:wholeTbl>
    <a:band2H>
      <a:tcTxStyle b="def" i="def"/>
      <a:tcStyle>
        <a:tcBdr/>
        <a:fill>
          <a:solidFill>
            <a:srgbClr val="C09B6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45C39">
              <a:alpha val="8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77A48">
              <a:alpha val="81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33E29">
              <a:alpha val="85000"/>
            </a:srgb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solidFill>
                <a:srgbClr val="828D8E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6654F">
              <a:alpha val="20000"/>
            </a:srgbClr>
          </a:solidFill>
        </a:fill>
      </a:tcStyle>
    </a:band2H>
    <a:firstCo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828D8E"/>
              </a:solidFill>
              <a:prstDash val="solid"/>
              <a:miter lim="400000"/>
            </a:ln>
          </a:left>
          <a:right>
            <a:ln w="12700" cap="flat">
              <a:solidFill>
                <a:srgbClr val="828D8E"/>
              </a:solidFill>
              <a:prstDash val="solid"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solidFill>
                <a:srgbClr val="828D8E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DFD8">
              <a:alpha val="61000"/>
            </a:srgbClr>
          </a:solidFill>
        </a:fill>
      </a:tcStyle>
    </a:firstCol>
    <a:la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DFD8">
              <a:alpha val="61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D5E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6654F">
              <a:alpha val="20000"/>
            </a:srgbClr>
          </a:solidFill>
        </a:fill>
      </a:tcStyle>
    </a:band2H>
    <a:firstCol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1689100"/>
            <a:ext cx="10464800" cy="3467100"/>
          </a:xfrm>
          <a:prstGeom prst="rect">
            <a:avLst/>
          </a:prstGeom>
        </p:spPr>
        <p:txBody>
          <a:bodyPr anchor="b"/>
          <a:lstStyle>
            <a:lvl1pPr algn="ctr"/>
          </a:lstStyle>
          <a:p>
            <a:pPr/>
            <a:r>
              <a:t>Текст заголовка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270000" y="5181600"/>
            <a:ext cx="10464800" cy="146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228600" algn="ctr">
              <a:spcBef>
                <a:spcPts val="0"/>
              </a:spcBef>
              <a:buSzTx/>
              <a:buNone/>
              <a:defRPr sz="3600"/>
            </a:lvl2pPr>
            <a:lvl3pPr marL="0" indent="457200" algn="ctr">
              <a:spcBef>
                <a:spcPts val="0"/>
              </a:spcBef>
              <a:buSzTx/>
              <a:buNone/>
              <a:defRPr sz="3600"/>
            </a:lvl3pPr>
            <a:lvl4pPr marL="0" indent="685800" algn="ctr">
              <a:spcBef>
                <a:spcPts val="0"/>
              </a:spcBef>
              <a:buSzTx/>
              <a:buNone/>
              <a:defRPr sz="3600"/>
            </a:lvl4pPr>
            <a:lvl5pPr marL="0" indent="914400" algn="ctr">
              <a:spcBef>
                <a:spcPts val="0"/>
              </a:spcBef>
              <a:buSzTx/>
              <a:buNone/>
              <a:defRPr sz="36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1270000" y="4251769"/>
            <a:ext cx="10464800" cy="88176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pPr/>
            <a:r>
              <a:t>«Введите цитату здесь».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1270000" y="6362699"/>
            <a:ext cx="10464800" cy="667767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800"/>
            </a:lvl1pPr>
          </a:lstStyle>
          <a:p>
            <a:pPr/>
            <a:r>
              <a:t>–Иван Арсентьев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Фото — горизонт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sz="half" idx="13"/>
          </p:nvPr>
        </p:nvSpPr>
        <p:spPr>
          <a:xfrm>
            <a:off x="1573807" y="1421425"/>
            <a:ext cx="9855200" cy="51435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1270000" y="6680200"/>
            <a:ext cx="10464800" cy="1270000"/>
          </a:xfrm>
          <a:prstGeom prst="rect">
            <a:avLst/>
          </a:prstGeom>
        </p:spPr>
        <p:txBody>
          <a:bodyPr anchor="b"/>
          <a:lstStyle>
            <a:lvl1pPr algn="ctr"/>
          </a:lstStyle>
          <a:p>
            <a:pPr/>
            <a:r>
              <a:t>Текст заголовка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1270000" y="7835900"/>
            <a:ext cx="10464800" cy="146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228600" algn="ctr">
              <a:spcBef>
                <a:spcPts val="0"/>
              </a:spcBef>
              <a:buSzTx/>
              <a:buNone/>
              <a:defRPr sz="3600"/>
            </a:lvl2pPr>
            <a:lvl3pPr marL="0" indent="457200" algn="ctr">
              <a:spcBef>
                <a:spcPts val="0"/>
              </a:spcBef>
              <a:buSzTx/>
              <a:buNone/>
              <a:defRPr sz="3600"/>
            </a:lvl3pPr>
            <a:lvl4pPr marL="0" indent="685800" algn="ctr">
              <a:spcBef>
                <a:spcPts val="0"/>
              </a:spcBef>
              <a:buSzTx/>
              <a:buNone/>
              <a:defRPr sz="3600"/>
            </a:lvl4pPr>
            <a:lvl5pPr marL="0" indent="914400" algn="ctr">
              <a:spcBef>
                <a:spcPts val="0"/>
              </a:spcBef>
              <a:buSzTx/>
              <a:buNone/>
              <a:defRPr sz="36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Заголовок — по центр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3289300"/>
            <a:ext cx="10464800" cy="3175000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Текст заголовка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Фото — вертик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75450" y="1408083"/>
            <a:ext cx="4673600" cy="69723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965200" y="1397000"/>
            <a:ext cx="5600700" cy="4038600"/>
          </a:xfrm>
          <a:prstGeom prst="rect">
            <a:avLst/>
          </a:prstGeom>
        </p:spPr>
        <p:txBody>
          <a:bodyPr anchor="b"/>
          <a:lstStyle>
            <a:lvl1pPr algn="ctr">
              <a:defRPr sz="6800"/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65200" y="5448300"/>
            <a:ext cx="5600700" cy="2933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228600" algn="ctr">
              <a:spcBef>
                <a:spcPts val="0"/>
              </a:spcBef>
              <a:buSzTx/>
              <a:buNone/>
              <a:defRPr sz="3600"/>
            </a:lvl2pPr>
            <a:lvl3pPr marL="0" indent="457200" algn="ctr">
              <a:spcBef>
                <a:spcPts val="0"/>
              </a:spcBef>
              <a:buSzTx/>
              <a:buNone/>
              <a:defRPr sz="3600"/>
            </a:lvl3pPr>
            <a:lvl4pPr marL="0" indent="685800" algn="ctr">
              <a:spcBef>
                <a:spcPts val="0"/>
              </a:spcBef>
              <a:buSzTx/>
              <a:buNone/>
              <a:defRPr sz="3600"/>
            </a:lvl4pPr>
            <a:lvl5pPr marL="0" indent="914400" algn="ctr">
              <a:spcBef>
                <a:spcPts val="0"/>
              </a:spcBef>
              <a:buSzTx/>
              <a:buNone/>
              <a:defRPr sz="36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Заголовок — в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Текст заголовка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Текст заголовка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xfrm>
            <a:off x="1270000" y="2819400"/>
            <a:ext cx="10464800" cy="58420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31000" y="2857500"/>
            <a:ext cx="5003800" cy="55880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Текст заголовка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1270000" y="2819400"/>
            <a:ext cx="5016500" cy="5651500"/>
          </a:xfrm>
          <a:prstGeom prst="rect">
            <a:avLst/>
          </a:prstGeom>
        </p:spPr>
        <p:txBody>
          <a:bodyPr/>
          <a:lstStyle>
            <a:lvl1pPr marL="368300" indent="-368300">
              <a:spcBef>
                <a:spcPts val="2800"/>
              </a:spcBef>
              <a:buBlip>
                <a:blip r:embed="rId2"/>
              </a:buBlip>
              <a:defRPr sz="3000"/>
            </a:lvl1pPr>
            <a:lvl2pPr marL="736600" indent="-368300">
              <a:spcBef>
                <a:spcPts val="2800"/>
              </a:spcBef>
              <a:buBlip>
                <a:blip r:embed="rId2"/>
              </a:buBlip>
              <a:defRPr sz="3000"/>
            </a:lvl2pPr>
            <a:lvl3pPr marL="1104900" indent="-368300">
              <a:spcBef>
                <a:spcPts val="2800"/>
              </a:spcBef>
              <a:buBlip>
                <a:blip r:embed="rId2"/>
              </a:buBlip>
              <a:defRPr sz="3000"/>
            </a:lvl3pPr>
            <a:lvl4pPr marL="1473200" indent="-368300">
              <a:spcBef>
                <a:spcPts val="2800"/>
              </a:spcBef>
              <a:buBlip>
                <a:blip r:embed="rId2"/>
              </a:buBlip>
              <a:defRPr sz="3000"/>
            </a:lvl4pPr>
            <a:lvl5pPr marL="1841500" indent="-368300">
              <a:spcBef>
                <a:spcPts val="2800"/>
              </a:spcBef>
              <a:buBlip>
                <a:blip r:embed="rId2"/>
              </a:buBlip>
              <a:defRPr sz="30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Фото — 3 шт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7396541" y="812918"/>
            <a:ext cx="4660900" cy="29845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7396541" y="4038718"/>
            <a:ext cx="4660900" cy="48641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825500"/>
            <a:ext cx="6197600" cy="80899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body" idx="1"/>
          </p:nvPr>
        </p:nvSpPr>
        <p:spPr>
          <a:xfrm>
            <a:off x="1270000" y="1168400"/>
            <a:ext cx="10464800" cy="741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>
              <a:buBlip>
                <a:blip r:embed="rId3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3"/>
              </a:buBlip>
            </a:lvl3pPr>
            <a:lvl4pPr>
              <a:buBlip>
                <a:blip r:embed="rId3"/>
              </a:buBlip>
            </a:lvl4pPr>
            <a:lvl5pPr>
              <a:buBlip>
                <a:blip r:embed="rId3"/>
              </a:buBlip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1270000" y="635000"/>
            <a:ext cx="10464800" cy="210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Текст заголовка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38019" y="9296400"/>
            <a:ext cx="322040" cy="46647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transition xmlns:p14="http://schemas.microsoft.com/office/powerpoint/2010/main" spd="med" advClick="1"/>
  <p:txStyles>
    <p:titleStyle>
      <a:lvl1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1pPr>
      <a:lvl2pPr marL="0" marR="0" indent="2286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2pPr>
      <a:lvl3pPr marL="0" marR="0" indent="4572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3pPr>
      <a:lvl4pPr marL="0" marR="0" indent="6858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4pPr>
      <a:lvl5pPr marL="0" marR="0" indent="9144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5pPr>
      <a:lvl6pPr marL="0" marR="0" indent="11430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6pPr>
      <a:lvl7pPr marL="0" marR="0" indent="13716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7pPr>
      <a:lvl8pPr marL="0" marR="0" indent="16002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8pPr>
      <a:lvl9pPr marL="0" marR="0" indent="18288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9pPr>
    </p:titleStyle>
    <p:bodyStyle>
      <a:lvl1pPr marL="4699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1pPr>
      <a:lvl2pPr marL="9398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2pPr>
      <a:lvl3pPr marL="14097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3pPr>
      <a:lvl4pPr marL="18796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4pPr>
      <a:lvl5pPr marL="23495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5pPr>
      <a:lvl6pPr marL="28194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6pPr>
      <a:lvl7pPr marL="32893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7pPr>
      <a:lvl8pPr marL="37592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8pPr>
      <a:lvl9pPr marL="42291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08940">
              <a:defRPr sz="5040"/>
            </a:lvl1pPr>
          </a:lstStyle>
          <a:p>
            <a:pPr/>
            <a:r>
              <a:t>Семинар по проектированию коммуникативно-деятельностных проб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t>Ориентация на опыт</a:t>
            </a:r>
          </a:p>
          <a:p>
            <a:pPr>
              <a:buBlip>
                <a:blip r:embed="rId2"/>
              </a:buBlip>
            </a:pPr>
            <a:r>
              <a:t>Реакция узнавания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Оказание услуги</a:t>
            </a:r>
          </a:p>
        </p:txBody>
      </p:sp>
      <p:sp>
        <p:nvSpPr>
          <p:cNvPr id="124" name="Shape 12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08812" indent="-408812" defTabSz="508254">
              <a:spcBef>
                <a:spcPts val="2600"/>
              </a:spcBef>
              <a:buBlip>
                <a:blip r:embed="rId2"/>
              </a:buBlip>
              <a:defRPr sz="3306"/>
            </a:pPr>
            <a:r>
              <a:t>Узнать ожидания</a:t>
            </a:r>
          </a:p>
          <a:p>
            <a:pPr marL="408812" indent="-408812" defTabSz="508254">
              <a:spcBef>
                <a:spcPts val="2600"/>
              </a:spcBef>
              <a:buBlip>
                <a:blip r:embed="rId2"/>
              </a:buBlip>
              <a:defRPr sz="3306"/>
            </a:pPr>
            <a:r>
              <a:t>Фиксация запроса</a:t>
            </a:r>
          </a:p>
          <a:p>
            <a:pPr marL="408812" indent="-408812" defTabSz="508254">
              <a:spcBef>
                <a:spcPts val="2600"/>
              </a:spcBef>
              <a:buBlip>
                <a:blip r:embed="rId2"/>
              </a:buBlip>
              <a:defRPr sz="3306"/>
            </a:pPr>
            <a:r>
              <a:t>Сделать предложения</a:t>
            </a:r>
          </a:p>
          <a:p>
            <a:pPr marL="408812" indent="-408812" defTabSz="508254">
              <a:spcBef>
                <a:spcPts val="2600"/>
              </a:spcBef>
              <a:buBlip>
                <a:blip r:embed="rId2"/>
              </a:buBlip>
              <a:defRPr sz="3306"/>
            </a:pPr>
            <a:r>
              <a:t>Контейнировать агрессию</a:t>
            </a:r>
          </a:p>
          <a:p>
            <a:pPr marL="408812" indent="-408812" defTabSz="508254">
              <a:spcBef>
                <a:spcPts val="2600"/>
              </a:spcBef>
              <a:buBlip>
                <a:blip r:embed="rId2"/>
              </a:buBlip>
              <a:defRPr sz="3306"/>
            </a:pPr>
            <a:r>
              <a:t>Продолжить дальнейшее сотрудничество</a:t>
            </a:r>
          </a:p>
          <a:p>
            <a:pPr marL="408812" indent="-408812" defTabSz="508254">
              <a:spcBef>
                <a:spcPts val="2600"/>
              </a:spcBef>
              <a:buBlip>
                <a:blip r:embed="rId2"/>
              </a:buBlip>
              <a:defRPr sz="3306"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Результат-удовольствие клиента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Мотивация</a:t>
            </a:r>
          </a:p>
        </p:txBody>
      </p:sp>
      <p:sp>
        <p:nvSpPr>
          <p:cNvPr id="127" name="Shape 12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47726" indent="-347726" defTabSz="432308">
              <a:spcBef>
                <a:spcPts val="2200"/>
              </a:spcBef>
              <a:buBlip>
                <a:blip r:embed="rId2"/>
              </a:buBlip>
              <a:defRPr sz="2812"/>
            </a:pPr>
            <a:r>
              <a:t>Четкое предъявление своего желания.</a:t>
            </a:r>
          </a:p>
          <a:p>
            <a:pPr marL="347726" indent="-347726" defTabSz="432308">
              <a:spcBef>
                <a:spcPts val="2200"/>
              </a:spcBef>
              <a:buBlip>
                <a:blip r:embed="rId2"/>
              </a:buBlip>
              <a:defRPr sz="2812"/>
            </a:pPr>
            <a:r>
              <a:t>Фиксация пиков энергии</a:t>
            </a:r>
          </a:p>
          <a:p>
            <a:pPr marL="347726" indent="-347726" defTabSz="432308">
              <a:spcBef>
                <a:spcPts val="2200"/>
              </a:spcBef>
              <a:buBlip>
                <a:blip r:embed="rId2"/>
              </a:buBlip>
              <a:defRPr sz="2812"/>
            </a:pPr>
            <a:r>
              <a:t>Понимание причин, спровоцировавших пики</a:t>
            </a:r>
          </a:p>
          <a:p>
            <a:pPr marL="347726" indent="-347726" defTabSz="432308">
              <a:spcBef>
                <a:spcPts val="2200"/>
              </a:spcBef>
              <a:buBlip>
                <a:blip r:embed="rId2"/>
              </a:buBlip>
              <a:defRPr sz="2812"/>
            </a:pPr>
            <a:r>
              <a:t>Легализация причин</a:t>
            </a:r>
          </a:p>
          <a:p>
            <a:pPr marL="347726" indent="-347726" defTabSz="432308">
              <a:spcBef>
                <a:spcPts val="2200"/>
              </a:spcBef>
              <a:buBlip>
                <a:blip r:embed="rId2"/>
              </a:buBlip>
              <a:defRPr sz="2812"/>
            </a:pPr>
            <a:r>
              <a:t>Подготовить заранее действенные аргументы, либо контраргументы</a:t>
            </a:r>
          </a:p>
          <a:p>
            <a:pPr marL="347726" indent="-347726" defTabSz="432308">
              <a:spcBef>
                <a:spcPts val="2200"/>
              </a:spcBef>
              <a:buBlip>
                <a:blip r:embed="rId2"/>
              </a:buBlip>
              <a:defRPr sz="2812"/>
            </a:pPr>
            <a:r>
              <a:t>Формулировка договора</a:t>
            </a:r>
          </a:p>
          <a:p>
            <a:pPr marL="347726" indent="-347726" defTabSz="432308">
              <a:spcBef>
                <a:spcPts val="2200"/>
              </a:spcBef>
              <a:buBlip>
                <a:blip r:embed="rId2"/>
              </a:buBlip>
              <a:defRPr sz="2812"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Результат-человек начал делать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Диагностика</a:t>
            </a:r>
          </a:p>
        </p:txBody>
      </p:sp>
      <p:sp>
        <p:nvSpPr>
          <p:cNvPr id="130" name="Shape 13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33628" indent="-333628" defTabSz="414781">
              <a:spcBef>
                <a:spcPts val="2100"/>
              </a:spcBef>
              <a:buBlip>
                <a:blip r:embed="rId2"/>
              </a:buBlip>
              <a:defRPr sz="2698"/>
            </a:pPr>
            <a:r>
              <a:t>Восстановить ситуацию до "поломки"</a:t>
            </a:r>
          </a:p>
          <a:p>
            <a:pPr marL="333628" indent="-333628" defTabSz="414781">
              <a:spcBef>
                <a:spcPts val="2100"/>
              </a:spcBef>
              <a:buBlip>
                <a:blip r:embed="rId2"/>
              </a:buBlip>
              <a:defRPr sz="2698"/>
            </a:pPr>
            <a:r>
              <a:t>Поименовать помеху, поставить диагноз</a:t>
            </a:r>
          </a:p>
          <a:p>
            <a:pPr marL="333628" indent="-333628" defTabSz="414781">
              <a:spcBef>
                <a:spcPts val="2100"/>
              </a:spcBef>
              <a:buBlip>
                <a:blip r:embed="rId2"/>
              </a:buBlip>
              <a:defRPr sz="2698"/>
            </a:pPr>
            <a:r>
              <a:t>Сделать понятный перевод</a:t>
            </a:r>
          </a:p>
          <a:p>
            <a:pPr marL="333628" indent="-333628" defTabSz="414781">
              <a:spcBef>
                <a:spcPts val="2100"/>
              </a:spcBef>
              <a:buBlip>
                <a:blip r:embed="rId2"/>
              </a:buBlip>
              <a:defRPr sz="2698"/>
            </a:pPr>
            <a:r>
              <a:t>Назначить "лечение"</a:t>
            </a:r>
          </a:p>
          <a:p>
            <a:pPr marL="333628" indent="-333628" defTabSz="414781">
              <a:spcBef>
                <a:spcPts val="2100"/>
              </a:spcBef>
              <a:buBlip>
                <a:blip r:embed="rId2"/>
              </a:buBlip>
              <a:defRPr sz="2698"/>
            </a:pPr>
            <a:r>
              <a:t>Коррекция плана "лечения" в соответствии с возможностями клиента</a:t>
            </a:r>
          </a:p>
          <a:p>
            <a:pPr marL="333628" indent="-333628" defTabSz="414781">
              <a:spcBef>
                <a:spcPts val="2100"/>
              </a:spcBef>
              <a:buBlip>
                <a:blip r:embed="rId2"/>
              </a:buBlip>
              <a:defRPr sz="2698"/>
            </a:pPr>
            <a:r>
              <a:t>Проконтролировать успешность лечения</a:t>
            </a:r>
          </a:p>
          <a:p>
            <a:pPr marL="333628" indent="-333628" defTabSz="414781">
              <a:spcBef>
                <a:spcPts val="2100"/>
              </a:spcBef>
              <a:buBlip>
                <a:blip r:embed="rId2"/>
              </a:buBlip>
              <a:defRPr sz="2698"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Результат-восстановление функциональности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Создание образа</a:t>
            </a:r>
          </a:p>
        </p:txBody>
      </p:sp>
      <p:sp>
        <p:nvSpPr>
          <p:cNvPr id="133" name="Shape 1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24231" indent="-324231" defTabSz="403097">
              <a:spcBef>
                <a:spcPts val="2000"/>
              </a:spcBef>
              <a:buBlip>
                <a:blip r:embed="rId2"/>
              </a:buBlip>
              <a:defRPr sz="2622"/>
            </a:pPr>
            <a:r>
              <a:t>Четкое описание образа</a:t>
            </a:r>
          </a:p>
          <a:p>
            <a:pPr marL="324231" indent="-324231" defTabSz="403097">
              <a:spcBef>
                <a:spcPts val="2000"/>
              </a:spcBef>
              <a:buBlip>
                <a:blip r:embed="rId2"/>
              </a:buBlip>
              <a:defRPr sz="2622"/>
            </a:pPr>
            <a:r>
              <a:t>Выбор способа, адекватного ситуации общения</a:t>
            </a:r>
          </a:p>
          <a:p>
            <a:pPr marL="324231" indent="-324231" defTabSz="403097">
              <a:spcBef>
                <a:spcPts val="2000"/>
              </a:spcBef>
              <a:buBlip>
                <a:blip r:embed="rId2"/>
              </a:buBlip>
              <a:defRPr sz="2622"/>
            </a:pPr>
            <a:r>
              <a:t>Определение наличного образа</a:t>
            </a:r>
          </a:p>
          <a:p>
            <a:pPr marL="324231" indent="-324231" defTabSz="403097">
              <a:spcBef>
                <a:spcPts val="2000"/>
              </a:spcBef>
              <a:buBlip>
                <a:blip r:embed="rId2"/>
              </a:buBlip>
              <a:defRPr sz="2622"/>
            </a:pPr>
            <a:r>
              <a:t>Фиксация расхождений</a:t>
            </a:r>
          </a:p>
          <a:p>
            <a:pPr marL="324231" indent="-324231" defTabSz="403097">
              <a:spcBef>
                <a:spcPts val="2000"/>
              </a:spcBef>
              <a:buBlip>
                <a:blip r:embed="rId2"/>
              </a:buBlip>
              <a:defRPr sz="2622"/>
            </a:pPr>
            <a:r>
              <a:t>Предложить клиенту эксперимент, делающий эти расхождения явными</a:t>
            </a:r>
          </a:p>
          <a:p>
            <a:pPr marL="324231" indent="-324231" defTabSz="403097">
              <a:spcBef>
                <a:spcPts val="2000"/>
              </a:spcBef>
              <a:buBlip>
                <a:blip r:embed="rId2"/>
              </a:buBlip>
              <a:defRPr sz="2622"/>
            </a:pPr>
            <a:r>
              <a:t>Обсуждение с клиентом этих расхождений</a:t>
            </a:r>
          </a:p>
          <a:p>
            <a:pPr marL="324231" indent="-324231" defTabSz="403097">
              <a:spcBef>
                <a:spcPts val="2000"/>
              </a:spcBef>
              <a:buBlip>
                <a:blip r:embed="rId2"/>
              </a:buBlip>
              <a:defRPr sz="2622"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Результат-изменение восприятия в нужную сторону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Генерация </a:t>
            </a:r>
          </a:p>
        </p:txBody>
      </p:sp>
      <p:sp>
        <p:nvSpPr>
          <p:cNvPr id="136" name="Shape 13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t>Умение отдаться фантазии</a:t>
            </a:r>
          </a:p>
          <a:p>
            <a:pPr>
              <a:buBlip>
                <a:blip r:embed="rId2"/>
              </a:buBlip>
            </a:pPr>
            <a:r>
              <a:t>Фиксация идей</a:t>
            </a:r>
          </a:p>
          <a:p>
            <a:pPr>
              <a:buBlip>
                <a:blip r:embed="rId2"/>
              </a:buBlip>
            </a:pPr>
            <a:r>
              <a:t>Выбор перспективных идей с учетом возможностей</a:t>
            </a:r>
          </a:p>
          <a:p>
            <a:pPr>
              <a:buBlip>
                <a:blip r:embed="rId2"/>
              </a:buBlip>
              <a:defRPr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Результат-продукт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Техническое задание:</a:t>
            </a:r>
          </a:p>
        </p:txBody>
      </p:sp>
      <p:sp>
        <p:nvSpPr>
          <p:cNvPr id="139" name="Shape 1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t>Конкретизировать профессиональную ситуацию</a:t>
            </a:r>
          </a:p>
          <a:p>
            <a:pPr>
              <a:buBlip>
                <a:blip r:embed="rId2"/>
              </a:buBlip>
            </a:pPr>
            <a:r>
              <a:t>Предложить алгоритм (процедуры)</a:t>
            </a:r>
          </a:p>
          <a:p>
            <a:pPr>
              <a:buBlip>
                <a:blip r:embed="rId2"/>
              </a:buBlip>
            </a:pPr>
            <a:r>
              <a:t>Сформулировать техническое задание учащемуся</a:t>
            </a:r>
          </a:p>
          <a:p>
            <a:pPr>
              <a:buBlip>
                <a:blip r:embed="rId2"/>
              </a:buBlip>
            </a:pPr>
            <a:r>
              <a:t>Уточнить критерии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2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2.png"/></Relationships>

</file>

<file path=ppt/theme/theme1.xml><?xml version="1.0" encoding="utf-8"?>
<a:theme xmlns:a="http://schemas.openxmlformats.org/drawingml/2006/main" xmlns:r="http://schemas.openxmlformats.org/officeDocument/2006/relationships" name="Parchment">
  <a:themeElements>
    <a:clrScheme name="Parchment">
      <a:dk1>
        <a:srgbClr val="3E231A"/>
      </a:dk1>
      <a:lt1>
        <a:srgbClr val="24383E"/>
      </a:lt1>
      <a:dk2>
        <a:srgbClr val="5C5E5F"/>
      </a:dk2>
      <a:lt2>
        <a:srgbClr val="CBCBCB"/>
      </a:lt2>
      <a:accent1>
        <a:srgbClr val="738CAB"/>
      </a:accent1>
      <a:accent2>
        <a:srgbClr val="7E9769"/>
      </a:accent2>
      <a:accent3>
        <a:srgbClr val="D3B64B"/>
      </a:accent3>
      <a:accent4>
        <a:srgbClr val="B99769"/>
      </a:accent4>
      <a:accent5>
        <a:srgbClr val="981800"/>
      </a:accent5>
      <a:accent6>
        <a:srgbClr val="9383A0"/>
      </a:accent6>
      <a:hlink>
        <a:srgbClr val="0000FF"/>
      </a:hlink>
      <a:folHlink>
        <a:srgbClr val="FF00FF"/>
      </a:folHlink>
    </a:clrScheme>
    <a:fontScheme name="Parchment">
      <a:majorFont>
        <a:latin typeface="Noteworthy Light"/>
        <a:ea typeface="Noteworthy Light"/>
        <a:cs typeface="Noteworthy Light"/>
      </a:majorFont>
      <a:minorFont>
        <a:latin typeface="Noteworthy Light"/>
        <a:ea typeface="Noteworthy Light"/>
        <a:cs typeface="Noteworthy Light"/>
      </a:minorFont>
    </a:fontScheme>
    <a:fmtScheme name="Parchm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50800" dist="25400" dir="5400000">
            <a:srgbClr val="000000">
              <a:alpha val="25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762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Noteworthy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3E231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3E231A"/>
            </a:solidFill>
            <a:effectLst/>
            <a:uFillTx/>
            <a:latin typeface="+mn-lt"/>
            <a:ea typeface="+mn-ea"/>
            <a:cs typeface="+mn-cs"/>
            <a:sym typeface="Noteworthy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archment">
  <a:themeElements>
    <a:clrScheme name="Parchment">
      <a:dk1>
        <a:srgbClr val="000000"/>
      </a:dk1>
      <a:lt1>
        <a:srgbClr val="FFFFFF"/>
      </a:lt1>
      <a:dk2>
        <a:srgbClr val="5C5E5F"/>
      </a:dk2>
      <a:lt2>
        <a:srgbClr val="CBCBCB"/>
      </a:lt2>
      <a:accent1>
        <a:srgbClr val="738CAB"/>
      </a:accent1>
      <a:accent2>
        <a:srgbClr val="7E9769"/>
      </a:accent2>
      <a:accent3>
        <a:srgbClr val="D3B64B"/>
      </a:accent3>
      <a:accent4>
        <a:srgbClr val="B99769"/>
      </a:accent4>
      <a:accent5>
        <a:srgbClr val="981800"/>
      </a:accent5>
      <a:accent6>
        <a:srgbClr val="9383A0"/>
      </a:accent6>
      <a:hlink>
        <a:srgbClr val="0000FF"/>
      </a:hlink>
      <a:folHlink>
        <a:srgbClr val="FF00FF"/>
      </a:folHlink>
    </a:clrScheme>
    <a:fontScheme name="Parchment">
      <a:majorFont>
        <a:latin typeface="Noteworthy Light"/>
        <a:ea typeface="Noteworthy Light"/>
        <a:cs typeface="Noteworthy Light"/>
      </a:majorFont>
      <a:minorFont>
        <a:latin typeface="Noteworthy Light"/>
        <a:ea typeface="Noteworthy Light"/>
        <a:cs typeface="Noteworthy Light"/>
      </a:minorFont>
    </a:fontScheme>
    <a:fmtScheme name="Parchm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50800" dist="25400" dir="5400000">
            <a:srgbClr val="000000">
              <a:alpha val="25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762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Noteworthy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3E231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3E231A"/>
            </a:solidFill>
            <a:effectLst/>
            <a:uFillTx/>
            <a:latin typeface="+mn-lt"/>
            <a:ea typeface="+mn-ea"/>
            <a:cs typeface="+mn-cs"/>
            <a:sym typeface="Noteworthy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